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6" r:id="rId6"/>
    <p:sldId id="265" r:id="rId7"/>
    <p:sldId id="268" r:id="rId8"/>
    <p:sldId id="269" r:id="rId9"/>
    <p:sldId id="270"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2" autoAdjust="0"/>
    <p:restoredTop sz="94660"/>
  </p:normalViewPr>
  <p:slideViewPr>
    <p:cSldViewPr snapToGrid="0">
      <p:cViewPr>
        <p:scale>
          <a:sx n="60" d="100"/>
          <a:sy n="60" d="100"/>
        </p:scale>
        <p:origin x="-1062" y="-37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A1C593-65D0-4073-BCC9-577B9352EA97}" type="datetimeFigureOut">
              <a:rPr lang="en-US" smtClean="0"/>
              <a:pPr/>
              <a:t>7/19/2020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A1C593-65D0-4073-BCC9-577B9352EA97}"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A1C593-65D0-4073-BCC9-577B9352EA97}"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A1C593-65D0-4073-BCC9-577B9352EA97}"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7/19/2020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A1C593-65D0-4073-BCC9-577B9352EA97}" type="datetimeFigureOut">
              <a:rPr lang="en-US" smtClean="0"/>
              <a:pPr/>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A1C593-65D0-4073-BCC9-577B9352EA97}" type="datetimeFigureOut">
              <a:rPr lang="en-US" smtClean="0"/>
              <a:pPr/>
              <a:t>7/19/2020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A1C593-65D0-4073-BCC9-577B9352EA97}" type="datetimeFigureOut">
              <a:rPr lang="en-US" smtClean="0"/>
              <a:pPr/>
              <a:t>7/19/2020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7/19/2020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A1C593-65D0-4073-BCC9-577B9352EA97}" type="datetimeFigureOut">
              <a:rPr lang="en-US" smtClean="0"/>
              <a:pPr/>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7/19/2020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9B618960-8005-486C-9A75-10CB2AAC16F9}"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A1C593-65D0-4073-BCC9-577B9352EA97}" type="datetimeFigureOut">
              <a:rPr lang="en-US" smtClean="0"/>
              <a:pPr/>
              <a:t>7/19/2020</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B618960-8005-486C-9A75-10CB2AAC16F9}"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2800" b="1" dirty="0">
                <a:solidFill>
                  <a:srgbClr val="FFFF00"/>
                </a:solidFill>
              </a:rPr>
              <a:t>WELCOME</a:t>
            </a:r>
            <a:br>
              <a:rPr lang="en-US" sz="2800" b="1" dirty="0">
                <a:solidFill>
                  <a:srgbClr val="FFFF00"/>
                </a:solidFill>
              </a:rPr>
            </a:br>
            <a:r>
              <a:rPr lang="en-US" sz="2800" b="1" dirty="0">
                <a:solidFill>
                  <a:srgbClr val="FFFF00"/>
                </a:solidFill>
              </a:rPr>
              <a:t>Class: </a:t>
            </a:r>
            <a:r>
              <a:rPr lang="en-US" sz="2800" b="1" dirty="0" err="1">
                <a:solidFill>
                  <a:srgbClr val="FFFF00"/>
                </a:solidFill>
              </a:rPr>
              <a:t>B.Com</a:t>
            </a:r>
            <a:r>
              <a:rPr lang="en-US" sz="2800" b="1" dirty="0">
                <a:solidFill>
                  <a:srgbClr val="FFFF00"/>
                </a:solidFill>
              </a:rPr>
              <a:t> – Part-1 </a:t>
            </a:r>
            <a:br>
              <a:rPr lang="en-US" sz="2800" b="1" dirty="0">
                <a:solidFill>
                  <a:srgbClr val="FFFF00"/>
                </a:solidFill>
              </a:rPr>
            </a:br>
            <a:r>
              <a:rPr lang="en-US" sz="2800" b="1" dirty="0">
                <a:solidFill>
                  <a:srgbClr val="FFFF00"/>
                </a:solidFill>
              </a:rPr>
              <a:t>Subject: Financial </a:t>
            </a:r>
            <a:r>
              <a:rPr lang="en-US" sz="2800" b="1" dirty="0" smtClean="0">
                <a:solidFill>
                  <a:srgbClr val="FFFF00"/>
                </a:solidFill>
              </a:rPr>
              <a:t>Accounting</a:t>
            </a:r>
            <a:r>
              <a:rPr lang="en-US" sz="2800" b="1" dirty="0">
                <a:solidFill>
                  <a:srgbClr val="FFFF00"/>
                </a:solidFill>
              </a:rPr>
              <a:t/>
            </a:r>
            <a:br>
              <a:rPr lang="en-US" sz="2800" b="1" dirty="0">
                <a:solidFill>
                  <a:srgbClr val="FFFF00"/>
                </a:solidFill>
              </a:rPr>
            </a:br>
            <a:r>
              <a:rPr lang="en-US" sz="2800" b="1" dirty="0">
                <a:solidFill>
                  <a:srgbClr val="FFFF00"/>
                </a:solidFill>
              </a:rPr>
              <a:t>Topic –  </a:t>
            </a:r>
            <a:r>
              <a:rPr lang="en-US" sz="2800" b="1" dirty="0" smtClean="0">
                <a:solidFill>
                  <a:srgbClr val="FFFF00"/>
                </a:solidFill>
              </a:rPr>
              <a:t>Consignment  Accounts </a:t>
            </a:r>
            <a:r>
              <a:rPr lang="en-US" sz="2800" b="1" dirty="0">
                <a:solidFill>
                  <a:srgbClr val="FFFF00"/>
                </a:solidFill>
              </a:rPr>
              <a:t>: An </a:t>
            </a:r>
            <a:r>
              <a:rPr lang="en-US" sz="2800" b="1" dirty="0" smtClean="0">
                <a:solidFill>
                  <a:srgbClr val="FFFF00"/>
                </a:solidFill>
              </a:rPr>
              <a:t>Introduction</a:t>
            </a:r>
            <a:br>
              <a:rPr lang="en-US" sz="2800" b="1" dirty="0" smtClean="0">
                <a:solidFill>
                  <a:srgbClr val="FFFF00"/>
                </a:solidFill>
              </a:rPr>
            </a:br>
            <a:endParaRPr lang="en-US" sz="2800" dirty="0"/>
          </a:p>
        </p:txBody>
      </p:sp>
      <p:sp>
        <p:nvSpPr>
          <p:cNvPr id="3" name="Subtitle 2"/>
          <p:cNvSpPr>
            <a:spLocks noGrp="1"/>
          </p:cNvSpPr>
          <p:nvPr>
            <p:ph type="subTitle" idx="1"/>
          </p:nvPr>
        </p:nvSpPr>
        <p:spPr/>
        <p:txBody>
          <a:bodyPr>
            <a:normAutofit fontScale="77500" lnSpcReduction="20000"/>
          </a:bodyPr>
          <a:lstStyle/>
          <a:p>
            <a:pPr algn="ctr"/>
            <a:r>
              <a:rPr lang="en-US" b="1" u="sng" dirty="0"/>
              <a:t>Prepared By</a:t>
            </a:r>
          </a:p>
          <a:p>
            <a:pPr algn="ctr">
              <a:spcBef>
                <a:spcPts val="200"/>
              </a:spcBef>
            </a:pPr>
            <a:r>
              <a:rPr lang="en-US" b="1" dirty="0"/>
              <a:t> Dr. SHAHID IQBAL </a:t>
            </a:r>
          </a:p>
          <a:p>
            <a:pPr algn="ctr">
              <a:spcBef>
                <a:spcPts val="200"/>
              </a:spcBef>
            </a:pPr>
            <a:r>
              <a:rPr lang="en-US" b="1" dirty="0"/>
              <a:t>Guest Faculty</a:t>
            </a:r>
          </a:p>
          <a:p>
            <a:pPr algn="ctr">
              <a:spcBef>
                <a:spcPts val="200"/>
              </a:spcBef>
            </a:pPr>
            <a:r>
              <a:rPr lang="en-US" b="1" dirty="0"/>
              <a:t>Marwari College, Darbhanga,</a:t>
            </a:r>
          </a:p>
          <a:p>
            <a:pPr algn="ctr">
              <a:spcBef>
                <a:spcPts val="200"/>
              </a:spcBef>
            </a:pPr>
            <a:r>
              <a:rPr lang="en-US" b="1" dirty="0"/>
              <a:t>Mobile no. and </a:t>
            </a:r>
            <a:r>
              <a:rPr lang="en-US" b="1" dirty="0" err="1"/>
              <a:t>whatsup</a:t>
            </a:r>
            <a:r>
              <a:rPr lang="en-US" b="1" dirty="0"/>
              <a:t> no. : 7004160257</a:t>
            </a:r>
          </a:p>
          <a:p>
            <a:pPr algn="ctr">
              <a:spcBef>
                <a:spcPts val="200"/>
              </a:spcBef>
            </a:pPr>
            <a:r>
              <a:rPr lang="en-US" b="1" dirty="0"/>
              <a:t>Email ID: </a:t>
            </a:r>
            <a:r>
              <a:rPr lang="en-US" b="1" dirty="0" err="1"/>
              <a:t>shahidlnmu@gmail.Com</a:t>
            </a:r>
            <a:endParaRPr lang="en-US" b="1" dirty="0"/>
          </a:p>
          <a:p>
            <a:pPr algn="ctr"/>
            <a:endParaRPr lang="en-US" dirty="0"/>
          </a:p>
          <a:p>
            <a:pPr algn="ctr"/>
            <a:endParaRPr lang="en-US" dirty="0"/>
          </a:p>
        </p:txBody>
      </p:sp>
    </p:spTree>
    <p:extLst>
      <p:ext uri="{BB962C8B-B14F-4D97-AF65-F5344CB8AC3E}">
        <p14:creationId xmlns:p14="http://schemas.microsoft.com/office/powerpoint/2010/main" xmlns=""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CFCEB4-A7AD-4286-AD3C-AC5AA33B5A1D}"/>
              </a:ext>
            </a:extLst>
          </p:cNvPr>
          <p:cNvSpPr>
            <a:spLocks noGrp="1"/>
          </p:cNvSpPr>
          <p:nvPr>
            <p:ph type="title"/>
          </p:nvPr>
        </p:nvSpPr>
        <p:spPr/>
        <p:txBody>
          <a:bodyPr/>
          <a:lstStyle/>
          <a:p>
            <a:pPr algn="ctr"/>
            <a:r>
              <a:rPr lang="en-US" dirty="0"/>
              <a:t>Thanks </a:t>
            </a:r>
          </a:p>
        </p:txBody>
      </p:sp>
      <p:sp>
        <p:nvSpPr>
          <p:cNvPr id="3" name="Text Placeholder 2">
            <a:extLst>
              <a:ext uri="{FF2B5EF4-FFF2-40B4-BE49-F238E27FC236}">
                <a16:creationId xmlns:a16="http://schemas.microsoft.com/office/drawing/2014/main" xmlns="" id="{AE05A4C2-A4ED-40BF-8F9D-8E298FF2E77F}"/>
              </a:ext>
            </a:extLst>
          </p:cNvPr>
          <p:cNvSpPr>
            <a:spLocks noGrp="1"/>
          </p:cNvSpPr>
          <p:nvPr>
            <p:ph type="body" idx="1"/>
          </p:nvPr>
        </p:nvSpPr>
        <p:spPr/>
        <p:txBody>
          <a:bodyPr/>
          <a:lstStyle/>
          <a:p>
            <a:pPr algn="ctr"/>
            <a:r>
              <a:rPr lang="en-US" dirty="0"/>
              <a:t>Keep learning, keep growing</a:t>
            </a:r>
          </a:p>
        </p:txBody>
      </p:sp>
    </p:spTree>
    <p:extLst>
      <p:ext uri="{BB962C8B-B14F-4D97-AF65-F5344CB8AC3E}">
        <p14:creationId xmlns:p14="http://schemas.microsoft.com/office/powerpoint/2010/main" xmlns="" val="53405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E10AF7-C7D3-472E-A4E6-FDA2F5CD48DD}"/>
              </a:ext>
            </a:extLst>
          </p:cNvPr>
          <p:cNvSpPr>
            <a:spLocks noGrp="1"/>
          </p:cNvSpPr>
          <p:nvPr>
            <p:ph type="title"/>
          </p:nvPr>
        </p:nvSpPr>
        <p:spPr>
          <a:xfrm>
            <a:off x="609600" y="1535338"/>
            <a:ext cx="2303417" cy="1143000"/>
          </a:xfrm>
        </p:spPr>
        <p:txBody>
          <a:bodyPr>
            <a:normAutofit/>
          </a:bodyPr>
          <a:lstStyle/>
          <a:p>
            <a:r>
              <a:rPr lang="en-US" sz="2400" b="1" dirty="0" smtClean="0">
                <a:latin typeface="Calibri Light (Headings)"/>
              </a:rPr>
              <a:t>Meaning Of Consignment</a:t>
            </a:r>
            <a:endParaRPr lang="en-US" sz="2400" b="1" dirty="0">
              <a:latin typeface="Calibri Light (Headings)"/>
            </a:endParaRPr>
          </a:p>
        </p:txBody>
      </p:sp>
      <p:sp>
        <p:nvSpPr>
          <p:cNvPr id="3" name="Content Placeholder 2">
            <a:extLst>
              <a:ext uri="{FF2B5EF4-FFF2-40B4-BE49-F238E27FC236}">
                <a16:creationId xmlns:a16="http://schemas.microsoft.com/office/drawing/2014/main" xmlns="" id="{6C015E61-B70C-4E9F-9117-A8CB96005359}"/>
              </a:ext>
            </a:extLst>
          </p:cNvPr>
          <p:cNvSpPr>
            <a:spLocks noGrp="1"/>
          </p:cNvSpPr>
          <p:nvPr>
            <p:ph idx="1"/>
          </p:nvPr>
        </p:nvSpPr>
        <p:spPr>
          <a:xfrm>
            <a:off x="2886891" y="592331"/>
            <a:ext cx="8817429" cy="5903057"/>
          </a:xfrm>
        </p:spPr>
        <p:txBody>
          <a:bodyPr>
            <a:noAutofit/>
          </a:bodyPr>
          <a:lstStyle/>
          <a:p>
            <a:pPr algn="just"/>
            <a:r>
              <a:rPr lang="en-US" sz="2400" dirty="0" smtClean="0">
                <a:latin typeface="+mj-lt"/>
              </a:rPr>
              <a:t>It is common practice with practically all manufacturers or wholesalers to sell goods through agents both within the country and abroad. The goods are sent to be kept and sold on behalf of and at the risk of sender by the recipient. The person who forwards the goods for sale is </a:t>
            </a:r>
            <a:r>
              <a:rPr lang="en-US" sz="2400" b="1" dirty="0" smtClean="0">
                <a:solidFill>
                  <a:srgbClr val="FF0000"/>
                </a:solidFill>
                <a:latin typeface="+mj-lt"/>
              </a:rPr>
              <a:t>consignor</a:t>
            </a:r>
            <a:r>
              <a:rPr lang="en-US" sz="2400" dirty="0" smtClean="0">
                <a:latin typeface="+mj-lt"/>
              </a:rPr>
              <a:t>, the person to whom goods are forwarded for sale is ‘</a:t>
            </a:r>
            <a:r>
              <a:rPr lang="en-US" sz="2400" b="1" dirty="0" smtClean="0">
                <a:solidFill>
                  <a:srgbClr val="FF0000"/>
                </a:solidFill>
                <a:latin typeface="+mj-lt"/>
              </a:rPr>
              <a:t>consignee</a:t>
            </a:r>
            <a:r>
              <a:rPr lang="en-US" sz="2400" dirty="0" smtClean="0">
                <a:latin typeface="+mj-lt"/>
              </a:rPr>
              <a:t>’ and goods so sent are called</a:t>
            </a:r>
            <a:r>
              <a:rPr lang="en-US" sz="2400" dirty="0" smtClean="0">
                <a:solidFill>
                  <a:srgbClr val="FF0000"/>
                </a:solidFill>
                <a:latin typeface="+mj-lt"/>
              </a:rPr>
              <a:t> </a:t>
            </a:r>
            <a:r>
              <a:rPr lang="en-US" sz="2400" b="1" dirty="0" smtClean="0">
                <a:solidFill>
                  <a:srgbClr val="FF0000"/>
                </a:solidFill>
                <a:latin typeface="+mj-lt"/>
              </a:rPr>
              <a:t>‘Goods sent on Consignment’.</a:t>
            </a:r>
            <a:r>
              <a:rPr lang="en-US" sz="2400" dirty="0" smtClean="0">
                <a:latin typeface="+mj-lt"/>
              </a:rPr>
              <a:t> </a:t>
            </a:r>
            <a:endParaRPr lang="en-US" sz="2400" dirty="0" smtClean="0">
              <a:latin typeface="+mj-lt"/>
            </a:endParaRPr>
          </a:p>
          <a:p>
            <a:pPr algn="just"/>
            <a:r>
              <a:rPr lang="en-US" sz="2400" dirty="0" smtClean="0">
                <a:latin typeface="+mj-lt"/>
              </a:rPr>
              <a:t>Consignment </a:t>
            </a:r>
            <a:r>
              <a:rPr lang="en-US" sz="2400" dirty="0">
                <a:latin typeface="+mj-lt"/>
              </a:rPr>
              <a:t>is an agreement between an owner and a third-party consignee whereby the consignee agrees to sell the owners goods in exchange for a fee.</a:t>
            </a:r>
          </a:p>
          <a:p>
            <a:pPr algn="just"/>
            <a:r>
              <a:rPr lang="en-US" sz="2400" dirty="0">
                <a:latin typeface="+mj-lt"/>
              </a:rPr>
              <a:t>Consignment is an arrangement in which an item is placed in the care of another until purchased by a buyer. Until the item is sold, the consignor still claims ownership and is still responsible for anything that may happen to the item while it is in the care of the consignee</a:t>
            </a:r>
          </a:p>
        </p:txBody>
      </p:sp>
    </p:spTree>
    <p:extLst>
      <p:ext uri="{BB962C8B-B14F-4D97-AF65-F5344CB8AC3E}">
        <p14:creationId xmlns:p14="http://schemas.microsoft.com/office/powerpoint/2010/main" xmlns="" val="4008497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9349BE-0FEE-4463-8979-BAD568B9DC92}"/>
              </a:ext>
            </a:extLst>
          </p:cNvPr>
          <p:cNvSpPr>
            <a:spLocks noGrp="1"/>
          </p:cNvSpPr>
          <p:nvPr>
            <p:ph type="title"/>
          </p:nvPr>
        </p:nvSpPr>
        <p:spPr>
          <a:xfrm>
            <a:off x="609600" y="1208600"/>
            <a:ext cx="2874579" cy="1143000"/>
          </a:xfrm>
        </p:spPr>
        <p:txBody>
          <a:bodyPr>
            <a:normAutofit/>
          </a:bodyPr>
          <a:lstStyle/>
          <a:p>
            <a:pPr algn="ctr"/>
            <a:r>
              <a:rPr lang="en-US" sz="2400" b="1" dirty="0" smtClean="0"/>
              <a:t>Features Of Consignment</a:t>
            </a:r>
            <a:br>
              <a:rPr lang="en-US" sz="2400" b="1" dirty="0" smtClean="0"/>
            </a:br>
            <a:endParaRPr lang="en-US" sz="2400" b="1" dirty="0"/>
          </a:p>
        </p:txBody>
      </p:sp>
      <p:sp>
        <p:nvSpPr>
          <p:cNvPr id="3" name="Content Placeholder 2">
            <a:extLst>
              <a:ext uri="{FF2B5EF4-FFF2-40B4-BE49-F238E27FC236}">
                <a16:creationId xmlns:a16="http://schemas.microsoft.com/office/drawing/2014/main" xmlns="" id="{730495F9-8A62-401C-993E-297B0996C2FA}"/>
              </a:ext>
            </a:extLst>
          </p:cNvPr>
          <p:cNvSpPr>
            <a:spLocks noGrp="1"/>
          </p:cNvSpPr>
          <p:nvPr>
            <p:ph idx="1"/>
          </p:nvPr>
        </p:nvSpPr>
        <p:spPr>
          <a:xfrm>
            <a:off x="3326524" y="751396"/>
            <a:ext cx="8325546" cy="5536903"/>
          </a:xfrm>
        </p:spPr>
        <p:txBody>
          <a:bodyPr>
            <a:noAutofit/>
          </a:bodyPr>
          <a:lstStyle/>
          <a:p>
            <a:pPr algn="just">
              <a:spcBef>
                <a:spcPts val="600"/>
              </a:spcBef>
            </a:pPr>
            <a:r>
              <a:rPr lang="en-US" sz="2400" dirty="0">
                <a:latin typeface="+mj-lt"/>
              </a:rPr>
              <a:t>The possession of the goods transfers from one party to another.</a:t>
            </a:r>
          </a:p>
          <a:p>
            <a:pPr algn="just">
              <a:spcBef>
                <a:spcPts val="600"/>
              </a:spcBef>
            </a:pPr>
            <a:r>
              <a:rPr lang="en-US" sz="2400" dirty="0">
                <a:latin typeface="+mj-lt"/>
              </a:rPr>
              <a:t>The consignor is responsible for all the risks, expenses and damages associated with the consigned goods.</a:t>
            </a:r>
          </a:p>
          <a:p>
            <a:pPr algn="just">
              <a:spcBef>
                <a:spcPts val="600"/>
              </a:spcBef>
            </a:pPr>
            <a:r>
              <a:rPr lang="en-US" sz="2400" dirty="0">
                <a:latin typeface="+mj-lt"/>
              </a:rPr>
              <a:t>The relation of the persons in the consignment is that of consignor (principal) and the consignee (agent) and not of the buyer and seller.</a:t>
            </a:r>
          </a:p>
          <a:p>
            <a:pPr algn="just">
              <a:spcBef>
                <a:spcPts val="600"/>
              </a:spcBef>
            </a:pPr>
            <a:r>
              <a:rPr lang="en-US" sz="2400" dirty="0">
                <a:latin typeface="+mj-lt"/>
              </a:rPr>
              <a:t>Only the possession of the goods is with the consignee and not the ownership.</a:t>
            </a:r>
          </a:p>
          <a:p>
            <a:pPr algn="just">
              <a:spcBef>
                <a:spcPts val="600"/>
              </a:spcBef>
            </a:pPr>
            <a:r>
              <a:rPr lang="en-US" sz="2400" dirty="0">
                <a:latin typeface="+mj-lt"/>
              </a:rPr>
              <a:t>Profit or loss on the sale of the goods belongs to the consignor.</a:t>
            </a:r>
          </a:p>
          <a:p>
            <a:pPr algn="just">
              <a:spcBef>
                <a:spcPts val="600"/>
              </a:spcBef>
            </a:pPr>
            <a:r>
              <a:rPr lang="en-US" sz="2400" dirty="0">
                <a:latin typeface="+mj-lt"/>
              </a:rPr>
              <a:t>The consignor sends Pro-forma Invoice. While the consignee sends Account Sales. Account Sales include the details regarding the goods, sales, expenses, commission, advances, and balances due.</a:t>
            </a:r>
          </a:p>
        </p:txBody>
      </p:sp>
    </p:spTree>
    <p:extLst>
      <p:ext uri="{BB962C8B-B14F-4D97-AF65-F5344CB8AC3E}">
        <p14:creationId xmlns:p14="http://schemas.microsoft.com/office/powerpoint/2010/main" xmlns="" val="197165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13A6F5-9693-4248-9F98-0A94E1BA5F3B}"/>
              </a:ext>
            </a:extLst>
          </p:cNvPr>
          <p:cNvSpPr>
            <a:spLocks noGrp="1"/>
          </p:cNvSpPr>
          <p:nvPr>
            <p:ph type="title"/>
          </p:nvPr>
        </p:nvSpPr>
        <p:spPr>
          <a:xfrm>
            <a:off x="609600" y="1445090"/>
            <a:ext cx="2748455" cy="1143000"/>
          </a:xfrm>
        </p:spPr>
        <p:txBody>
          <a:bodyPr>
            <a:normAutofit/>
          </a:bodyPr>
          <a:lstStyle/>
          <a:p>
            <a:pPr algn="ctr"/>
            <a:r>
              <a:rPr lang="en-US" sz="2400" b="1" dirty="0" smtClean="0"/>
              <a:t>Objectives Of Consignment</a:t>
            </a:r>
            <a:br>
              <a:rPr lang="en-US" sz="2400" b="1" dirty="0" smtClean="0"/>
            </a:br>
            <a:endParaRPr lang="en-US" sz="2400" b="1" dirty="0"/>
          </a:p>
        </p:txBody>
      </p:sp>
      <p:sp>
        <p:nvSpPr>
          <p:cNvPr id="3" name="Content Placeholder 2">
            <a:extLst>
              <a:ext uri="{FF2B5EF4-FFF2-40B4-BE49-F238E27FC236}">
                <a16:creationId xmlns:a16="http://schemas.microsoft.com/office/drawing/2014/main" xmlns="" id="{EFE03E48-D19F-4FF6-9AE3-87912EB87387}"/>
              </a:ext>
            </a:extLst>
          </p:cNvPr>
          <p:cNvSpPr>
            <a:spLocks noGrp="1"/>
          </p:cNvSpPr>
          <p:nvPr>
            <p:ph idx="1"/>
          </p:nvPr>
        </p:nvSpPr>
        <p:spPr>
          <a:xfrm>
            <a:off x="3373822" y="756745"/>
            <a:ext cx="8208578" cy="5567855"/>
          </a:xfrm>
        </p:spPr>
        <p:txBody>
          <a:bodyPr>
            <a:normAutofit/>
          </a:bodyPr>
          <a:lstStyle/>
          <a:p>
            <a:pPr algn="just"/>
            <a:r>
              <a:rPr lang="en-US" sz="2400" dirty="0">
                <a:latin typeface="+mj-lt"/>
              </a:rPr>
              <a:t>To make large consignments and increase sales volume by attracting customers.</a:t>
            </a:r>
          </a:p>
          <a:p>
            <a:pPr algn="just"/>
            <a:r>
              <a:rPr lang="en-US" sz="2400" dirty="0">
                <a:latin typeface="+mj-lt"/>
              </a:rPr>
              <a:t>To launch a new product and create and capture the market for the same.</a:t>
            </a:r>
          </a:p>
          <a:p>
            <a:pPr algn="just"/>
            <a:r>
              <a:rPr lang="en-US" sz="2400" dirty="0">
                <a:latin typeface="+mj-lt"/>
              </a:rPr>
              <a:t>Earning higher revenue from a different geographical area for the same product.</a:t>
            </a:r>
          </a:p>
          <a:p>
            <a:pPr algn="just"/>
            <a:r>
              <a:rPr lang="en-US" sz="2400" dirty="0">
                <a:latin typeface="+mj-lt"/>
              </a:rPr>
              <a:t>To grow and expand the business.</a:t>
            </a:r>
          </a:p>
          <a:p>
            <a:pPr algn="just"/>
            <a:r>
              <a:rPr lang="en-US" sz="2400" dirty="0">
                <a:latin typeface="+mj-lt"/>
              </a:rPr>
              <a:t>Sustainment in the domestic and international market.</a:t>
            </a:r>
          </a:p>
          <a:p>
            <a:pPr algn="just"/>
            <a:r>
              <a:rPr lang="en-US" sz="2400" dirty="0">
                <a:latin typeface="+mj-lt"/>
              </a:rPr>
              <a:t>To increase sales by utilizing the talent and expertise of the consignee.</a:t>
            </a:r>
          </a:p>
        </p:txBody>
      </p:sp>
    </p:spTree>
    <p:extLst>
      <p:ext uri="{BB962C8B-B14F-4D97-AF65-F5344CB8AC3E}">
        <p14:creationId xmlns:p14="http://schemas.microsoft.com/office/powerpoint/2010/main" xmlns="" val="165227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13A6F5-9693-4248-9F98-0A94E1BA5F3B}"/>
              </a:ext>
            </a:extLst>
          </p:cNvPr>
          <p:cNvSpPr>
            <a:spLocks noGrp="1"/>
          </p:cNvSpPr>
          <p:nvPr>
            <p:ph type="title"/>
          </p:nvPr>
        </p:nvSpPr>
        <p:spPr>
          <a:xfrm>
            <a:off x="609600" y="583255"/>
            <a:ext cx="11261834" cy="504495"/>
          </a:xfrm>
        </p:spPr>
        <p:txBody>
          <a:bodyPr>
            <a:normAutofit/>
          </a:bodyPr>
          <a:lstStyle/>
          <a:p>
            <a:pPr algn="ctr"/>
            <a:r>
              <a:rPr lang="en-US" sz="2800" b="1" dirty="0" smtClean="0"/>
              <a:t>Distinction Between Consignment and Sale</a:t>
            </a:r>
            <a:endParaRPr lang="en-US" sz="2800" b="1" dirty="0"/>
          </a:p>
        </p:txBody>
      </p:sp>
      <p:graphicFrame>
        <p:nvGraphicFramePr>
          <p:cNvPr id="5" name="Table 4"/>
          <p:cNvGraphicFramePr>
            <a:graphicFrameLocks noGrp="1"/>
          </p:cNvGraphicFramePr>
          <p:nvPr/>
        </p:nvGraphicFramePr>
        <p:xfrm>
          <a:off x="362606" y="1176880"/>
          <a:ext cx="11634952" cy="5212080"/>
        </p:xfrm>
        <a:graphic>
          <a:graphicData uri="http://schemas.openxmlformats.org/drawingml/2006/table">
            <a:tbl>
              <a:tblPr firstRow="1" bandRow="1">
                <a:tableStyleId>{5C22544A-7EE6-4342-B048-85BDC9FD1C3A}</a:tableStyleId>
              </a:tblPr>
              <a:tblGrid>
                <a:gridCol w="819808"/>
                <a:gridCol w="2349062"/>
                <a:gridCol w="4303986"/>
                <a:gridCol w="4162096"/>
              </a:tblGrid>
              <a:tr h="370840">
                <a:tc>
                  <a:txBody>
                    <a:bodyPr/>
                    <a:lstStyle/>
                    <a:p>
                      <a:pPr algn="ctr"/>
                      <a:r>
                        <a:rPr lang="en-US" sz="2000" b="1" dirty="0" smtClean="0"/>
                        <a:t>S. No</a:t>
                      </a:r>
                      <a:endParaRPr lang="en-US" sz="2000" b="1" dirty="0"/>
                    </a:p>
                  </a:txBody>
                  <a:tcPr/>
                </a:tc>
                <a:tc>
                  <a:txBody>
                    <a:bodyPr/>
                    <a:lstStyle/>
                    <a:p>
                      <a:pPr algn="ctr"/>
                      <a:r>
                        <a:rPr lang="en-US" sz="2000" b="1" dirty="0" smtClean="0"/>
                        <a:t>Basis</a:t>
                      </a:r>
                      <a:endParaRPr lang="en-US" sz="2000" b="1" dirty="0"/>
                    </a:p>
                  </a:txBody>
                  <a:tcPr/>
                </a:tc>
                <a:tc>
                  <a:txBody>
                    <a:bodyPr/>
                    <a:lstStyle/>
                    <a:p>
                      <a:pPr algn="ctr"/>
                      <a:r>
                        <a:rPr lang="en-US" sz="2000" b="1" dirty="0" smtClean="0"/>
                        <a:t>Consignment</a:t>
                      </a:r>
                      <a:endParaRPr lang="en-US" sz="2000" b="1" dirty="0"/>
                    </a:p>
                  </a:txBody>
                  <a:tcPr/>
                </a:tc>
                <a:tc>
                  <a:txBody>
                    <a:bodyPr/>
                    <a:lstStyle/>
                    <a:p>
                      <a:pPr algn="ctr"/>
                      <a:r>
                        <a:rPr lang="en-US" sz="2000" b="1" dirty="0" smtClean="0"/>
                        <a:t>Sale</a:t>
                      </a:r>
                      <a:endParaRPr lang="en-US" sz="2000" b="1" dirty="0"/>
                    </a:p>
                  </a:txBody>
                  <a:tcPr/>
                </a:tc>
              </a:tr>
              <a:tr h="370840">
                <a:tc>
                  <a:txBody>
                    <a:bodyPr/>
                    <a:lstStyle/>
                    <a:p>
                      <a:pPr algn="ctr"/>
                      <a:r>
                        <a:rPr lang="en-US" sz="2000" b="1" dirty="0" smtClean="0"/>
                        <a:t>1</a:t>
                      </a:r>
                      <a:endParaRPr lang="en-US" sz="2000" b="1" dirty="0"/>
                    </a:p>
                  </a:txBody>
                  <a:tcPr/>
                </a:tc>
                <a:tc>
                  <a:txBody>
                    <a:bodyPr/>
                    <a:lstStyle/>
                    <a:p>
                      <a:pPr algn="ctr"/>
                      <a:r>
                        <a:rPr lang="en-US" sz="2000" dirty="0" smtClean="0"/>
                        <a:t>Property in goods i.e. Ownership</a:t>
                      </a:r>
                      <a:endParaRPr lang="en-US" sz="2000" b="1" dirty="0"/>
                    </a:p>
                  </a:txBody>
                  <a:tcPr/>
                </a:tc>
                <a:tc>
                  <a:txBody>
                    <a:bodyPr/>
                    <a:lstStyle/>
                    <a:p>
                      <a:pPr algn="ctr"/>
                      <a:r>
                        <a:rPr lang="en-US" sz="2000" dirty="0" smtClean="0"/>
                        <a:t>Ownership remains with </a:t>
                      </a:r>
                      <a:r>
                        <a:rPr lang="en-US" sz="2000" dirty="0" smtClean="0"/>
                        <a:t>the consignor</a:t>
                      </a:r>
                      <a:endParaRPr lang="en-US" sz="2000" b="1" dirty="0"/>
                    </a:p>
                  </a:txBody>
                  <a:tcPr/>
                </a:tc>
                <a:tc>
                  <a:txBody>
                    <a:bodyPr/>
                    <a:lstStyle/>
                    <a:p>
                      <a:pPr algn="ctr"/>
                      <a:r>
                        <a:rPr lang="en-US" sz="2000" dirty="0" smtClean="0"/>
                        <a:t>Ownership </a:t>
                      </a:r>
                      <a:r>
                        <a:rPr lang="en-US" sz="2000" dirty="0" smtClean="0"/>
                        <a:t>passed to buyer</a:t>
                      </a:r>
                      <a:endParaRPr lang="en-US" sz="2000" b="1" dirty="0"/>
                    </a:p>
                  </a:txBody>
                  <a:tcPr/>
                </a:tc>
              </a:tr>
              <a:tr h="370840">
                <a:tc>
                  <a:txBody>
                    <a:bodyPr/>
                    <a:lstStyle/>
                    <a:p>
                      <a:pPr algn="ctr"/>
                      <a:r>
                        <a:rPr lang="en-US" sz="2000" b="1" dirty="0" smtClean="0"/>
                        <a:t>2</a:t>
                      </a:r>
                      <a:endParaRPr lang="en-US" sz="2000" b="1" dirty="0"/>
                    </a:p>
                  </a:txBody>
                  <a:tcPr/>
                </a:tc>
                <a:tc>
                  <a:txBody>
                    <a:bodyPr/>
                    <a:lstStyle/>
                    <a:p>
                      <a:pPr algn="ctr"/>
                      <a:r>
                        <a:rPr lang="en-US" sz="2000" dirty="0" smtClean="0"/>
                        <a:t>Relation</a:t>
                      </a:r>
                      <a:endParaRPr lang="en-US" sz="2000" b="1" dirty="0"/>
                    </a:p>
                  </a:txBody>
                  <a:tcPr/>
                </a:tc>
                <a:tc>
                  <a:txBody>
                    <a:bodyPr/>
                    <a:lstStyle/>
                    <a:p>
                      <a:pPr algn="ctr"/>
                      <a:r>
                        <a:rPr lang="en-US" sz="2000" dirty="0" smtClean="0"/>
                        <a:t>Consignee is the agent of the consignor</a:t>
                      </a:r>
                      <a:endParaRPr lang="en-US" sz="2000" b="1" dirty="0"/>
                    </a:p>
                  </a:txBody>
                  <a:tcPr/>
                </a:tc>
                <a:tc>
                  <a:txBody>
                    <a:bodyPr/>
                    <a:lstStyle/>
                    <a:p>
                      <a:pPr algn="ctr"/>
                      <a:r>
                        <a:rPr lang="en-US" sz="2000" dirty="0" smtClean="0"/>
                        <a:t>Buyer is debtor of seller until the account is settled.</a:t>
                      </a:r>
                      <a:endParaRPr lang="en-US" sz="2000" b="1" dirty="0"/>
                    </a:p>
                  </a:txBody>
                  <a:tcPr/>
                </a:tc>
              </a:tr>
              <a:tr h="370840">
                <a:tc>
                  <a:txBody>
                    <a:bodyPr/>
                    <a:lstStyle/>
                    <a:p>
                      <a:pPr algn="ctr"/>
                      <a:r>
                        <a:rPr lang="en-US" sz="2000" b="1" dirty="0" smtClean="0"/>
                        <a:t>3</a:t>
                      </a:r>
                      <a:endParaRPr lang="en-US" sz="2000" b="1" dirty="0"/>
                    </a:p>
                  </a:txBody>
                  <a:tcPr/>
                </a:tc>
                <a:tc>
                  <a:txBody>
                    <a:bodyPr/>
                    <a:lstStyle/>
                    <a:p>
                      <a:pPr algn="ctr"/>
                      <a:r>
                        <a:rPr lang="en-US" sz="2000" dirty="0" smtClean="0"/>
                        <a:t>Risk and damage</a:t>
                      </a:r>
                      <a:endParaRPr lang="en-US" sz="2000" b="1" dirty="0"/>
                    </a:p>
                  </a:txBody>
                  <a:tcPr/>
                </a:tc>
                <a:tc>
                  <a:txBody>
                    <a:bodyPr/>
                    <a:lstStyle/>
                    <a:p>
                      <a:pPr algn="ctr"/>
                      <a:r>
                        <a:rPr lang="en-US" sz="2000" dirty="0" smtClean="0"/>
                        <a:t>Consignee holds the goods at the risk of the consignor therefore subsequent damage to the goods is the loss of the consignor</a:t>
                      </a:r>
                      <a:endParaRPr lang="en-US" sz="2000" b="1" dirty="0"/>
                    </a:p>
                  </a:txBody>
                  <a:tcPr/>
                </a:tc>
                <a:tc>
                  <a:txBody>
                    <a:bodyPr/>
                    <a:lstStyle/>
                    <a:p>
                      <a:pPr algn="ctr"/>
                      <a:r>
                        <a:rPr lang="en-US" sz="2000" dirty="0" smtClean="0"/>
                        <a:t>Any subsequent damage to the goods  is the loss of the buyer</a:t>
                      </a:r>
                      <a:endParaRPr lang="en-US" sz="2000" b="1" dirty="0"/>
                    </a:p>
                  </a:txBody>
                  <a:tcPr/>
                </a:tc>
              </a:tr>
              <a:tr h="370840">
                <a:tc>
                  <a:txBody>
                    <a:bodyPr/>
                    <a:lstStyle/>
                    <a:p>
                      <a:pPr algn="ctr"/>
                      <a:r>
                        <a:rPr lang="en-US" sz="2000" b="1" dirty="0" smtClean="0"/>
                        <a:t>4</a:t>
                      </a:r>
                      <a:endParaRPr lang="en-US" sz="2000" b="1" dirty="0"/>
                    </a:p>
                  </a:txBody>
                  <a:tcPr/>
                </a:tc>
                <a:tc>
                  <a:txBody>
                    <a:bodyPr/>
                    <a:lstStyle/>
                    <a:p>
                      <a:pPr algn="ctr"/>
                      <a:r>
                        <a:rPr lang="en-US" sz="2000" dirty="0" smtClean="0"/>
                        <a:t>Return of goods</a:t>
                      </a:r>
                      <a:endParaRPr lang="en-US" sz="2000" b="1" dirty="0"/>
                    </a:p>
                  </a:txBody>
                  <a:tcPr/>
                </a:tc>
                <a:tc>
                  <a:txBody>
                    <a:bodyPr/>
                    <a:lstStyle/>
                    <a:p>
                      <a:pPr algn="ctr"/>
                      <a:r>
                        <a:rPr lang="en-US" sz="2000" dirty="0" smtClean="0"/>
                        <a:t>Goods may be returned if not sold</a:t>
                      </a:r>
                      <a:endParaRPr lang="en-US" sz="2000" b="1" dirty="0"/>
                    </a:p>
                  </a:txBody>
                  <a:tcPr/>
                </a:tc>
                <a:tc>
                  <a:txBody>
                    <a:bodyPr/>
                    <a:lstStyle/>
                    <a:p>
                      <a:pPr algn="ctr"/>
                      <a:r>
                        <a:rPr lang="en-US" sz="2000" dirty="0" smtClean="0"/>
                        <a:t>Goods are not returnable except for special reasons e.g. wrong kind or defective goods etc.</a:t>
                      </a:r>
                      <a:endParaRPr lang="en-US" sz="2000" b="1" dirty="0"/>
                    </a:p>
                  </a:txBody>
                  <a:tcPr/>
                </a:tc>
              </a:tr>
              <a:tr h="370840">
                <a:tc>
                  <a:txBody>
                    <a:bodyPr/>
                    <a:lstStyle/>
                    <a:p>
                      <a:pPr algn="ctr"/>
                      <a:r>
                        <a:rPr lang="en-US" sz="2000" b="1" dirty="0" smtClean="0"/>
                        <a:t>5</a:t>
                      </a:r>
                      <a:endParaRPr lang="en-US" sz="2000" b="1" dirty="0"/>
                    </a:p>
                  </a:txBody>
                  <a:tcPr/>
                </a:tc>
                <a:tc>
                  <a:txBody>
                    <a:bodyPr/>
                    <a:lstStyle/>
                    <a:p>
                      <a:pPr algn="ctr"/>
                      <a:r>
                        <a:rPr lang="en-US" sz="2000" dirty="0" smtClean="0"/>
                        <a:t>Return of goods delivery</a:t>
                      </a:r>
                      <a:endParaRPr lang="en-US" sz="2000" b="1" dirty="0"/>
                    </a:p>
                  </a:txBody>
                  <a:tcPr/>
                </a:tc>
                <a:tc>
                  <a:txBody>
                    <a:bodyPr/>
                    <a:lstStyle/>
                    <a:p>
                      <a:pPr algn="ctr"/>
                      <a:r>
                        <a:rPr lang="en-US" sz="2000" dirty="0" smtClean="0"/>
                        <a:t>Recoverable from the consignor</a:t>
                      </a:r>
                      <a:endParaRPr lang="en-US" sz="2000" b="1" dirty="0"/>
                    </a:p>
                  </a:txBody>
                  <a:tcPr/>
                </a:tc>
                <a:tc>
                  <a:txBody>
                    <a:bodyPr/>
                    <a:lstStyle/>
                    <a:p>
                      <a:pPr algn="ctr"/>
                      <a:r>
                        <a:rPr lang="en-US" sz="2000" dirty="0" smtClean="0"/>
                        <a:t>To be borne by the buyer</a:t>
                      </a:r>
                      <a:endParaRPr lang="en-US" sz="2000" b="1" dirty="0"/>
                    </a:p>
                  </a:txBody>
                  <a:tcPr/>
                </a:tc>
              </a:tr>
              <a:tr h="370840">
                <a:tc>
                  <a:txBody>
                    <a:bodyPr/>
                    <a:lstStyle/>
                    <a:p>
                      <a:pPr algn="ctr"/>
                      <a:r>
                        <a:rPr lang="en-US" sz="2000" b="1" dirty="0" smtClean="0"/>
                        <a:t>6</a:t>
                      </a:r>
                      <a:endParaRPr lang="en-US" sz="2000" b="1" dirty="0"/>
                    </a:p>
                  </a:txBody>
                  <a:tcPr/>
                </a:tc>
                <a:tc>
                  <a:txBody>
                    <a:bodyPr/>
                    <a:lstStyle/>
                    <a:p>
                      <a:pPr algn="ctr"/>
                      <a:r>
                        <a:rPr lang="en-US" sz="2000" dirty="0" smtClean="0"/>
                        <a:t>Forwarding letter</a:t>
                      </a:r>
                      <a:endParaRPr lang="en-US" sz="2000" b="1" dirty="0"/>
                    </a:p>
                  </a:txBody>
                  <a:tcPr/>
                </a:tc>
                <a:tc>
                  <a:txBody>
                    <a:bodyPr/>
                    <a:lstStyle/>
                    <a:p>
                      <a:pPr algn="ctr"/>
                      <a:r>
                        <a:rPr lang="en-US" sz="2000" dirty="0" err="1" smtClean="0"/>
                        <a:t>Proforma</a:t>
                      </a:r>
                      <a:r>
                        <a:rPr lang="en-US" sz="2000" dirty="0" smtClean="0"/>
                        <a:t> invoice</a:t>
                      </a:r>
                      <a:endParaRPr lang="en-US" sz="2000" b="1" dirty="0"/>
                    </a:p>
                  </a:txBody>
                  <a:tcPr/>
                </a:tc>
                <a:tc>
                  <a:txBody>
                    <a:bodyPr/>
                    <a:lstStyle/>
                    <a:p>
                      <a:pPr algn="ctr"/>
                      <a:r>
                        <a:rPr lang="en-US" sz="2000" dirty="0" smtClean="0"/>
                        <a:t>Invoice</a:t>
                      </a:r>
                      <a:endParaRPr lang="en-US" sz="2000" b="1" dirty="0"/>
                    </a:p>
                  </a:txBody>
                  <a:tcPr/>
                </a:tc>
              </a:tr>
            </a:tbl>
          </a:graphicData>
        </a:graphic>
      </p:graphicFrame>
    </p:spTree>
    <p:extLst>
      <p:ext uri="{BB962C8B-B14F-4D97-AF65-F5344CB8AC3E}">
        <p14:creationId xmlns:p14="http://schemas.microsoft.com/office/powerpoint/2010/main" xmlns="" val="1652274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FF120E-2602-4185-9DD8-95B6531017F8}"/>
              </a:ext>
            </a:extLst>
          </p:cNvPr>
          <p:cNvSpPr>
            <a:spLocks noGrp="1"/>
          </p:cNvSpPr>
          <p:nvPr>
            <p:ph type="title"/>
          </p:nvPr>
        </p:nvSpPr>
        <p:spPr>
          <a:xfrm>
            <a:off x="609600" y="425644"/>
            <a:ext cx="10836166" cy="554314"/>
          </a:xfrm>
        </p:spPr>
        <p:txBody>
          <a:bodyPr>
            <a:normAutofit/>
          </a:bodyPr>
          <a:lstStyle/>
          <a:p>
            <a:pPr algn="ctr"/>
            <a:r>
              <a:rPr lang="en-US" sz="2800" b="1" dirty="0" smtClean="0"/>
              <a:t>Procedure To Be Followed In Case Of Consignment</a:t>
            </a:r>
            <a:endParaRPr lang="en-US" sz="2800" b="1" dirty="0"/>
          </a:p>
        </p:txBody>
      </p:sp>
      <p:sp>
        <p:nvSpPr>
          <p:cNvPr id="3" name="Content Placeholder 2">
            <a:extLst>
              <a:ext uri="{FF2B5EF4-FFF2-40B4-BE49-F238E27FC236}">
                <a16:creationId xmlns:a16="http://schemas.microsoft.com/office/drawing/2014/main" xmlns="" id="{6DD4BC69-96AA-46EB-9FBE-E6C05B4BB008}"/>
              </a:ext>
            </a:extLst>
          </p:cNvPr>
          <p:cNvSpPr>
            <a:spLocks noGrp="1"/>
          </p:cNvSpPr>
          <p:nvPr>
            <p:ph idx="1"/>
          </p:nvPr>
        </p:nvSpPr>
        <p:spPr>
          <a:xfrm>
            <a:off x="725214" y="977410"/>
            <a:ext cx="11083610" cy="5155368"/>
          </a:xfrm>
        </p:spPr>
        <p:txBody>
          <a:bodyPr>
            <a:noAutofit/>
          </a:bodyPr>
          <a:lstStyle/>
          <a:p>
            <a:pPr algn="just">
              <a:lnSpc>
                <a:spcPct val="110000"/>
              </a:lnSpc>
              <a:spcBef>
                <a:spcPts val="600"/>
              </a:spcBef>
              <a:buNone/>
            </a:pPr>
            <a:r>
              <a:rPr lang="en-US" sz="2400" dirty="0" smtClean="0"/>
              <a:t>	When </a:t>
            </a:r>
            <a:r>
              <a:rPr lang="en-US" sz="2400" dirty="0" smtClean="0"/>
              <a:t>the goods are </a:t>
            </a:r>
            <a:r>
              <a:rPr lang="en-US" sz="2400" dirty="0" err="1" smtClean="0"/>
              <a:t>despatched</a:t>
            </a:r>
            <a:r>
              <a:rPr lang="en-US" sz="2400" dirty="0" smtClean="0"/>
              <a:t> by the consignor to the consignee, the consignor makes out a statement known as ‘</a:t>
            </a:r>
            <a:r>
              <a:rPr lang="en-US" sz="2400" dirty="0" err="1" smtClean="0"/>
              <a:t>proforma</a:t>
            </a:r>
            <a:r>
              <a:rPr lang="en-US" sz="2400" dirty="0" smtClean="0"/>
              <a:t> invoice’ like a regular invoice giving details about the consignment and price which is normally at cost, but occasionally it may be at invoice price which is above the cost. The consignee does not become liable for the payment of amount named in the invoice, but as matter of advance for goods, he usually makes payment in advance either by accepting a bill or by remitting a bank draft. </a:t>
            </a:r>
            <a:endParaRPr lang="en-US" sz="2400" dirty="0" smtClean="0"/>
          </a:p>
          <a:p>
            <a:pPr algn="just">
              <a:lnSpc>
                <a:spcPct val="110000"/>
              </a:lnSpc>
              <a:spcBef>
                <a:spcPts val="600"/>
              </a:spcBef>
              <a:buNone/>
            </a:pPr>
            <a:r>
              <a:rPr lang="en-US" sz="2400" dirty="0" smtClean="0"/>
              <a:t>	</a:t>
            </a:r>
            <a:endParaRPr lang="en-US" sz="2400" b="1" dirty="0" smtClean="0"/>
          </a:p>
          <a:p>
            <a:pPr algn="just">
              <a:lnSpc>
                <a:spcPct val="110000"/>
              </a:lnSpc>
              <a:spcBef>
                <a:spcPts val="600"/>
              </a:spcBef>
              <a:buNone/>
            </a:pPr>
            <a:r>
              <a:rPr lang="en-US" sz="2400" b="1" dirty="0" smtClean="0"/>
              <a:t>(</a:t>
            </a:r>
            <a:r>
              <a:rPr lang="en-US" sz="2400" b="1" dirty="0" smtClean="0"/>
              <a:t>a) Account Sale :</a:t>
            </a:r>
            <a:r>
              <a:rPr lang="en-US" sz="2400" dirty="0" smtClean="0"/>
              <a:t> The consignee renders to his consignor regularly a statement showing sales, expenses incurred, commission charged and remittance made with the resultant balance due by him. This statement is known as ‘Accounts Sales’. On receipt of Account Sales the consignor shall make entries in his books of account and complete the Consignment account and the Consignee’s account</a:t>
            </a:r>
            <a:r>
              <a:rPr lang="en-US" sz="2400" dirty="0" smtClean="0"/>
              <a:t>.</a:t>
            </a:r>
            <a:endParaRPr lang="en-US" sz="2200" dirty="0">
              <a:latin typeface="+mj-lt"/>
            </a:endParaRPr>
          </a:p>
        </p:txBody>
      </p:sp>
    </p:spTree>
    <p:extLst>
      <p:ext uri="{BB962C8B-B14F-4D97-AF65-F5344CB8AC3E}">
        <p14:creationId xmlns:p14="http://schemas.microsoft.com/office/powerpoint/2010/main" xmlns="" val="284533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DD4BC69-96AA-46EB-9FBE-E6C05B4BB008}"/>
              </a:ext>
            </a:extLst>
          </p:cNvPr>
          <p:cNvSpPr>
            <a:spLocks noGrp="1"/>
          </p:cNvSpPr>
          <p:nvPr>
            <p:ph idx="1"/>
          </p:nvPr>
        </p:nvSpPr>
        <p:spPr>
          <a:xfrm>
            <a:off x="599090" y="520196"/>
            <a:ext cx="11083158" cy="5722944"/>
          </a:xfrm>
        </p:spPr>
        <p:txBody>
          <a:bodyPr>
            <a:noAutofit/>
          </a:bodyPr>
          <a:lstStyle/>
          <a:p>
            <a:pPr algn="just">
              <a:lnSpc>
                <a:spcPct val="110000"/>
              </a:lnSpc>
              <a:spcBef>
                <a:spcPts val="600"/>
              </a:spcBef>
              <a:buNone/>
            </a:pPr>
            <a:r>
              <a:rPr lang="en-US" sz="2250" b="1" dirty="0" smtClean="0"/>
              <a:t>	(</a:t>
            </a:r>
            <a:r>
              <a:rPr lang="en-US" sz="2250" b="1" dirty="0" smtClean="0"/>
              <a:t>b) Advance on Consignment :</a:t>
            </a:r>
            <a:r>
              <a:rPr lang="en-US" sz="2250" dirty="0" smtClean="0"/>
              <a:t> It is common practice for the consignor to ask the consignee for some deposit as a security for goods sent on consignment to the consignee. It may be paid by any mode of payment-</a:t>
            </a:r>
            <a:r>
              <a:rPr lang="en-US" sz="2250" dirty="0" err="1" smtClean="0"/>
              <a:t>cheque</a:t>
            </a:r>
            <a:r>
              <a:rPr lang="en-US" sz="2250" dirty="0" smtClean="0"/>
              <a:t>, cash or even bills of exchange. </a:t>
            </a:r>
            <a:endParaRPr lang="en-US" sz="2250" b="1" dirty="0" smtClean="0"/>
          </a:p>
          <a:p>
            <a:pPr algn="just">
              <a:lnSpc>
                <a:spcPct val="110000"/>
              </a:lnSpc>
              <a:spcBef>
                <a:spcPts val="600"/>
              </a:spcBef>
              <a:buNone/>
            </a:pPr>
            <a:r>
              <a:rPr lang="en-US" sz="2250" b="1" dirty="0" smtClean="0"/>
              <a:t>	</a:t>
            </a:r>
            <a:r>
              <a:rPr lang="en-US" sz="2250" b="1" dirty="0" smtClean="0"/>
              <a:t>(</a:t>
            </a:r>
            <a:r>
              <a:rPr lang="en-US" sz="2250" b="1" dirty="0" smtClean="0"/>
              <a:t>c) Commission :</a:t>
            </a:r>
            <a:r>
              <a:rPr lang="en-US" sz="2250" dirty="0" smtClean="0"/>
              <a:t> The consignee usually gets a commission for selling the goods on behalf of the consignor as a fixed percentage on sales. So more the sales more will be the commission earned by the consignor. But there are some other kinds of commission which are sometimes given to the consignee for extra burden and activities i.e. Del </a:t>
            </a:r>
            <a:r>
              <a:rPr lang="en-US" sz="2250" dirty="0" err="1" smtClean="0"/>
              <a:t>Credre</a:t>
            </a:r>
            <a:r>
              <a:rPr lang="en-US" sz="2250" dirty="0" smtClean="0"/>
              <a:t> Commission and over-riding Commission. </a:t>
            </a:r>
            <a:endParaRPr lang="en-US" sz="2250" dirty="0" smtClean="0"/>
          </a:p>
          <a:p>
            <a:pPr marL="0" indent="0" algn="just">
              <a:buNone/>
            </a:pPr>
            <a:r>
              <a:rPr lang="en-US" sz="2250" b="1" dirty="0" smtClean="0"/>
              <a:t> </a:t>
            </a:r>
            <a:r>
              <a:rPr lang="en-US" sz="2250" b="1" dirty="0" smtClean="0"/>
              <a:t>     </a:t>
            </a:r>
            <a:r>
              <a:rPr lang="en-US" sz="2250" b="1" dirty="0" err="1" smtClean="0"/>
              <a:t>i</a:t>
            </a:r>
            <a:r>
              <a:rPr lang="en-US" sz="2250" b="1" dirty="0" smtClean="0"/>
              <a:t>) Ordinary </a:t>
            </a:r>
            <a:r>
              <a:rPr lang="en-US" sz="2250" b="1" dirty="0" smtClean="0"/>
              <a:t>Commission/Simple </a:t>
            </a:r>
            <a:r>
              <a:rPr lang="en-US" sz="2250" b="1" dirty="0" smtClean="0"/>
              <a:t>Commission: </a:t>
            </a:r>
            <a:r>
              <a:rPr lang="en-US" sz="2250" dirty="0" smtClean="0"/>
              <a:t>The </a:t>
            </a:r>
            <a:r>
              <a:rPr lang="en-US" sz="2250" dirty="0" smtClean="0"/>
              <a:t>commission charged by </a:t>
            </a:r>
            <a:r>
              <a:rPr lang="en-US" sz="2250" dirty="0" smtClean="0"/>
              <a:t>the     consignee </a:t>
            </a:r>
            <a:r>
              <a:rPr lang="en-US" sz="2250" dirty="0" smtClean="0"/>
              <a:t>on the gross sale proceeds is known as ordinary or simple </a:t>
            </a:r>
            <a:r>
              <a:rPr lang="en-US" sz="2250" dirty="0" smtClean="0"/>
              <a:t>	commission</a:t>
            </a:r>
            <a:r>
              <a:rPr lang="en-US" sz="2250" dirty="0" smtClean="0"/>
              <a:t>. It is the fees payable by the consignor to the consignee for the sale </a:t>
            </a:r>
            <a:r>
              <a:rPr lang="en-US" sz="2250" dirty="0" smtClean="0"/>
              <a:t>	of </a:t>
            </a:r>
            <a:r>
              <a:rPr lang="en-US" sz="2250" dirty="0" smtClean="0"/>
              <a:t>goods when there is no guarantee for the collection of money from the </a:t>
            </a:r>
            <a:r>
              <a:rPr lang="en-US" sz="2250" dirty="0" smtClean="0"/>
              <a:t>	consumer</a:t>
            </a:r>
            <a:r>
              <a:rPr lang="en-US" sz="2250" dirty="0" smtClean="0"/>
              <a:t>. It is calculated at a fixed percentage of total sales. The percent (%) of </a:t>
            </a:r>
            <a:r>
              <a:rPr lang="en-US" sz="2250" dirty="0" smtClean="0"/>
              <a:t>	the </a:t>
            </a:r>
            <a:r>
              <a:rPr lang="en-US" sz="2250" dirty="0" smtClean="0"/>
              <a:t>commission is lower in such a case.</a:t>
            </a:r>
          </a:p>
          <a:p>
            <a:pPr marL="0" indent="0" algn="just">
              <a:buNone/>
            </a:pPr>
            <a:r>
              <a:rPr lang="en-US" sz="2250" dirty="0" smtClean="0"/>
              <a:t>	Commission </a:t>
            </a:r>
            <a:r>
              <a:rPr lang="en-US" sz="2250" dirty="0" smtClean="0"/>
              <a:t>= Gross sales </a:t>
            </a:r>
            <a:r>
              <a:rPr lang="en-US" sz="2250" b="1" dirty="0" smtClean="0"/>
              <a:t>x</a:t>
            </a:r>
            <a:r>
              <a:rPr lang="en-US" sz="2250" dirty="0" smtClean="0"/>
              <a:t> </a:t>
            </a:r>
            <a:r>
              <a:rPr lang="en-US" sz="2250" dirty="0" smtClean="0"/>
              <a:t>Fixed-rate percent of </a:t>
            </a:r>
            <a:r>
              <a:rPr lang="en-US" sz="2250" dirty="0" smtClean="0"/>
              <a:t>commission</a:t>
            </a:r>
            <a:endParaRPr lang="en-US" sz="2250" dirty="0">
              <a:latin typeface="+mj-lt"/>
            </a:endParaRPr>
          </a:p>
        </p:txBody>
      </p:sp>
    </p:spTree>
    <p:extLst>
      <p:ext uri="{BB962C8B-B14F-4D97-AF65-F5344CB8AC3E}">
        <p14:creationId xmlns:p14="http://schemas.microsoft.com/office/powerpoint/2010/main" xmlns="" val="2845337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DD4BC69-96AA-46EB-9FBE-E6C05B4BB008}"/>
              </a:ext>
            </a:extLst>
          </p:cNvPr>
          <p:cNvSpPr>
            <a:spLocks noGrp="1"/>
          </p:cNvSpPr>
          <p:nvPr>
            <p:ph idx="1"/>
          </p:nvPr>
        </p:nvSpPr>
        <p:spPr>
          <a:xfrm>
            <a:off x="599090" y="662089"/>
            <a:ext cx="10972800" cy="5707179"/>
          </a:xfrm>
        </p:spPr>
        <p:txBody>
          <a:bodyPr>
            <a:noAutofit/>
          </a:bodyPr>
          <a:lstStyle/>
          <a:p>
            <a:pPr marL="0" indent="0" algn="just">
              <a:buNone/>
            </a:pPr>
            <a:r>
              <a:rPr lang="en-US" sz="2400" b="1" dirty="0" smtClean="0"/>
              <a:t>	(</a:t>
            </a:r>
            <a:r>
              <a:rPr lang="en-US" sz="2400" b="1" dirty="0" err="1" smtClean="0"/>
              <a:t>i</a:t>
            </a:r>
            <a:r>
              <a:rPr lang="en-US" sz="2400" b="1" dirty="0" smtClean="0"/>
              <a:t>) Del </a:t>
            </a:r>
            <a:r>
              <a:rPr lang="en-US" sz="2400" b="1" dirty="0" err="1" smtClean="0"/>
              <a:t>Credre</a:t>
            </a:r>
            <a:r>
              <a:rPr lang="en-US" sz="2400" b="1" dirty="0" smtClean="0"/>
              <a:t> Commission : </a:t>
            </a:r>
            <a:r>
              <a:rPr lang="en-US" sz="2400" dirty="0" smtClean="0"/>
              <a:t>Ordinarily the consignee is not responsible to the consignor for the payment of money by the purchasers but sometime he undertakes to guarantee payment due for all the goods he sells on credit and cash whether his customers pay him or not. In consideration of his this warranting the solvency of the buyers, he is paid an extra commission called </a:t>
            </a:r>
            <a:r>
              <a:rPr lang="en-US" sz="2400" dirty="0" smtClean="0"/>
              <a:t>a</a:t>
            </a:r>
            <a:r>
              <a:rPr lang="en-US" sz="2200" dirty="0" smtClean="0"/>
              <a:t> </a:t>
            </a:r>
            <a:r>
              <a:rPr lang="en-US" sz="2400" dirty="0" smtClean="0"/>
              <a:t>Del </a:t>
            </a:r>
            <a:r>
              <a:rPr lang="en-US" sz="2400" dirty="0" err="1" smtClean="0"/>
              <a:t>Credre</a:t>
            </a:r>
            <a:r>
              <a:rPr lang="en-US" sz="2400" dirty="0" smtClean="0"/>
              <a:t> Commission. The consignee will pay the consignor whether he himself receives payment from debtors or not. The commission is payable on total proceeds. </a:t>
            </a:r>
            <a:endParaRPr lang="en-US" sz="2400" dirty="0" smtClean="0"/>
          </a:p>
          <a:p>
            <a:pPr algn="just">
              <a:lnSpc>
                <a:spcPct val="110000"/>
              </a:lnSpc>
              <a:spcBef>
                <a:spcPts val="600"/>
              </a:spcBef>
              <a:buNone/>
            </a:pPr>
            <a:r>
              <a:rPr lang="en-US" sz="2400" dirty="0" smtClean="0"/>
              <a:t>	</a:t>
            </a:r>
            <a:r>
              <a:rPr lang="en-US" sz="2400" dirty="0" smtClean="0"/>
              <a:t>	</a:t>
            </a:r>
            <a:r>
              <a:rPr lang="en-US" sz="2400" b="1" dirty="0" smtClean="0"/>
              <a:t>(</a:t>
            </a:r>
            <a:r>
              <a:rPr lang="en-US" sz="2400" b="1" dirty="0" smtClean="0"/>
              <a:t>ii) Over-Riding Commission :</a:t>
            </a:r>
            <a:r>
              <a:rPr lang="en-US" sz="2400" dirty="0" smtClean="0"/>
              <a:t> It is an extra commission in addition to ordinary commission. This commission is also calculated on sales like ordinary commission. This commission is generally given by the consignor to the consignee to enhance the sale or to boost up the sales of a new product. </a:t>
            </a:r>
            <a:endParaRPr lang="en-US" sz="2400" dirty="0" smtClean="0"/>
          </a:p>
          <a:p>
            <a:pPr algn="just">
              <a:lnSpc>
                <a:spcPct val="110000"/>
              </a:lnSpc>
              <a:spcBef>
                <a:spcPts val="600"/>
              </a:spcBef>
              <a:buNone/>
            </a:pPr>
            <a:r>
              <a:rPr lang="en-US" sz="2400" b="1" dirty="0" smtClean="0"/>
              <a:t>(</a:t>
            </a:r>
            <a:r>
              <a:rPr lang="en-US" sz="2400" b="1" dirty="0" smtClean="0"/>
              <a:t>d) </a:t>
            </a:r>
            <a:r>
              <a:rPr lang="en-US" sz="2400" b="1" dirty="0" err="1" smtClean="0"/>
              <a:t>Proforma</a:t>
            </a:r>
            <a:r>
              <a:rPr lang="en-US" sz="2400" b="1" dirty="0" smtClean="0"/>
              <a:t> Invoice : </a:t>
            </a:r>
            <a:r>
              <a:rPr lang="en-US" sz="2400" dirty="0" smtClean="0"/>
              <a:t>Since the goods sent on consignment can not be treated as sales, the consignor does not prepare proper invoice. He simply prepares a </a:t>
            </a:r>
            <a:r>
              <a:rPr lang="en-US" sz="2400" dirty="0" err="1" smtClean="0"/>
              <a:t>Proforma</a:t>
            </a:r>
            <a:r>
              <a:rPr lang="en-US" sz="2400" dirty="0" smtClean="0"/>
              <a:t> invoice and sends it to the consignee, </a:t>
            </a:r>
            <a:r>
              <a:rPr lang="en-US" sz="2400" dirty="0" err="1" smtClean="0"/>
              <a:t>alongwith</a:t>
            </a:r>
            <a:r>
              <a:rPr lang="en-US" sz="2400" dirty="0" smtClean="0"/>
              <a:t> the </a:t>
            </a:r>
            <a:r>
              <a:rPr lang="en-US" sz="2400" dirty="0" smtClean="0"/>
              <a:t>goods </a:t>
            </a:r>
            <a:r>
              <a:rPr lang="en-US" sz="2200" dirty="0" err="1" smtClean="0"/>
              <a:t>despatched</a:t>
            </a:r>
            <a:r>
              <a:rPr lang="en-US" sz="2000" dirty="0" smtClean="0"/>
              <a:t>. </a:t>
            </a:r>
            <a:endParaRPr lang="en-US" sz="2200" dirty="0">
              <a:latin typeface="+mj-lt"/>
            </a:endParaRPr>
          </a:p>
        </p:txBody>
      </p:sp>
    </p:spTree>
    <p:extLst>
      <p:ext uri="{BB962C8B-B14F-4D97-AF65-F5344CB8AC3E}">
        <p14:creationId xmlns:p14="http://schemas.microsoft.com/office/powerpoint/2010/main" xmlns="" val="28453376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DD4BC69-96AA-46EB-9FBE-E6C05B4BB008}"/>
              </a:ext>
            </a:extLst>
          </p:cNvPr>
          <p:cNvSpPr>
            <a:spLocks noGrp="1"/>
          </p:cNvSpPr>
          <p:nvPr>
            <p:ph idx="1"/>
          </p:nvPr>
        </p:nvSpPr>
        <p:spPr>
          <a:xfrm>
            <a:off x="599090" y="662089"/>
            <a:ext cx="10972800" cy="5707179"/>
          </a:xfrm>
        </p:spPr>
        <p:txBody>
          <a:bodyPr>
            <a:noAutofit/>
          </a:bodyPr>
          <a:lstStyle/>
          <a:p>
            <a:pPr algn="just">
              <a:lnSpc>
                <a:spcPct val="110000"/>
              </a:lnSpc>
              <a:spcBef>
                <a:spcPts val="600"/>
              </a:spcBef>
              <a:buNone/>
            </a:pPr>
            <a:r>
              <a:rPr lang="en-US" sz="2400" dirty="0" smtClean="0"/>
              <a:t>	</a:t>
            </a:r>
            <a:r>
              <a:rPr lang="en-US" sz="2400" dirty="0" smtClean="0"/>
              <a:t> This </a:t>
            </a:r>
            <a:r>
              <a:rPr lang="en-US" sz="2400" dirty="0" smtClean="0"/>
              <a:t>is </a:t>
            </a:r>
            <a:r>
              <a:rPr lang="en-US" sz="2400" dirty="0" smtClean="0"/>
              <a:t>prepared with a view to inform the consignee about price of goods, expenses incurred, mode of transportation and the minimum sale price at which the goods are to be sold. </a:t>
            </a:r>
            <a:endParaRPr lang="en-US" sz="2400" dirty="0" smtClean="0"/>
          </a:p>
          <a:p>
            <a:pPr algn="just">
              <a:lnSpc>
                <a:spcPct val="110000"/>
              </a:lnSpc>
              <a:spcBef>
                <a:spcPts val="600"/>
              </a:spcBef>
              <a:buNone/>
            </a:pPr>
            <a:r>
              <a:rPr lang="en-US" sz="2400" b="1" dirty="0" smtClean="0"/>
              <a:t>(</a:t>
            </a:r>
            <a:r>
              <a:rPr lang="en-US" sz="2400" b="1" dirty="0" smtClean="0"/>
              <a:t>e) Expenses : </a:t>
            </a:r>
            <a:r>
              <a:rPr lang="en-US" sz="2400" dirty="0" smtClean="0"/>
              <a:t>Expenses relating to consignment of goods are divided into two categories vis. </a:t>
            </a:r>
            <a:r>
              <a:rPr lang="en-US" sz="2400" b="1" dirty="0" smtClean="0"/>
              <a:t>(</a:t>
            </a:r>
            <a:r>
              <a:rPr lang="en-US" sz="2400" b="1" dirty="0" err="1" smtClean="0"/>
              <a:t>i</a:t>
            </a:r>
            <a:r>
              <a:rPr lang="en-US" sz="2400" b="1" dirty="0" smtClean="0"/>
              <a:t>) Non-recurring expenses and (ii) Recurring expenses.</a:t>
            </a:r>
            <a:r>
              <a:rPr lang="en-US" sz="2400" dirty="0" smtClean="0"/>
              <a:t> Non-Recurring Expenses : All the expenses which are incurred for bringing goods to the </a:t>
            </a:r>
            <a:r>
              <a:rPr lang="en-US" sz="2400" dirty="0" err="1" smtClean="0"/>
              <a:t>godown</a:t>
            </a:r>
            <a:r>
              <a:rPr lang="en-US" sz="2400" dirty="0" smtClean="0"/>
              <a:t> of the consignee are non recurring in nature. Such expenses are generally goods have reached the consignee’s place or </a:t>
            </a:r>
            <a:r>
              <a:rPr lang="en-US" sz="2400" dirty="0" err="1" smtClean="0"/>
              <a:t>godown</a:t>
            </a:r>
            <a:r>
              <a:rPr lang="en-US" sz="2400" dirty="0" smtClean="0"/>
              <a:t>. </a:t>
            </a:r>
            <a:r>
              <a:rPr lang="en-US" sz="2400" dirty="0" smtClean="0"/>
              <a:t>They are recurring in nature because they may be incurred repeatedly by the consignor and consignee. The examples of recurring expenses incurred by the consignor are advertising, discount of bills, commission on collection of </a:t>
            </a:r>
            <a:r>
              <a:rPr lang="en-US" sz="2400" dirty="0" err="1" smtClean="0"/>
              <a:t>cheques</a:t>
            </a:r>
            <a:r>
              <a:rPr lang="en-US" sz="2400" dirty="0" smtClean="0"/>
              <a:t>, travelling expenses of salesmen, bad debts etc. The examples of recurring expenses incurred by the consignee are </a:t>
            </a:r>
            <a:r>
              <a:rPr lang="en-US" sz="2400" dirty="0" err="1" smtClean="0"/>
              <a:t>godown</a:t>
            </a:r>
            <a:r>
              <a:rPr lang="en-US" sz="2400" dirty="0" smtClean="0"/>
              <a:t> rent; </a:t>
            </a:r>
            <a:r>
              <a:rPr lang="en-US" sz="2400" dirty="0" err="1" smtClean="0"/>
              <a:t>godown</a:t>
            </a:r>
            <a:r>
              <a:rPr lang="en-US" sz="2400" dirty="0" smtClean="0"/>
              <a:t> insurance, sales promotion etc</a:t>
            </a:r>
            <a:endParaRPr lang="en-US" sz="2200" dirty="0"/>
          </a:p>
        </p:txBody>
      </p:sp>
    </p:spTree>
    <p:extLst>
      <p:ext uri="{BB962C8B-B14F-4D97-AF65-F5344CB8AC3E}">
        <p14:creationId xmlns:p14="http://schemas.microsoft.com/office/powerpoint/2010/main" xmlns="" val="28453376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TotalTime>
  <Words>534</Words>
  <Application>Microsoft Office PowerPoint</Application>
  <PresentationFormat>Custom</PresentationFormat>
  <Paragraphs>69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WELCOME Class: B.Com – Part-1  Subject: Financial Accounting Topic –  Consignment  Accounts : An Introduction </vt:lpstr>
      <vt:lpstr>Meaning Of Consignment</vt:lpstr>
      <vt:lpstr>Features Of Consignment </vt:lpstr>
      <vt:lpstr>Objectives Of Consignment </vt:lpstr>
      <vt:lpstr>Distinction Between Consignment and Sale</vt:lpstr>
      <vt:lpstr>Procedure To Be Followed In Case Of Consignment</vt:lpstr>
      <vt:lpstr>Slide 7</vt:lpstr>
      <vt:lpstr>Slide 8</vt:lpstr>
      <vt:lpstr>Slide 9</vt:lpstr>
      <vt:lpstr>Thanks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KANCHAN KUMAR</dc:creator>
  <cp:lastModifiedBy>HP</cp:lastModifiedBy>
  <cp:revision>15</cp:revision>
  <dcterms:created xsi:type="dcterms:W3CDTF">2020-07-16T05:16:11Z</dcterms:created>
  <dcterms:modified xsi:type="dcterms:W3CDTF">2020-07-19T16:03:55Z</dcterms:modified>
</cp:coreProperties>
</file>